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24" autoAdjust="0"/>
  </p:normalViewPr>
  <p:slideViewPr>
    <p:cSldViewPr snapToGrid="0">
      <p:cViewPr varScale="1">
        <p:scale>
          <a:sx n="35" d="100"/>
          <a:sy n="35" d="100"/>
        </p:scale>
        <p:origin x="12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BF4BA-6A1A-45AB-8DCF-08865C47F5BC}"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D526F-9E31-4490-AE55-F332C7DFBF4B}" type="slidenum">
              <a:rPr lang="en-US" smtClean="0"/>
              <a:t>‹#›</a:t>
            </a:fld>
            <a:endParaRPr lang="en-US"/>
          </a:p>
        </p:txBody>
      </p:sp>
    </p:spTree>
    <p:extLst>
      <p:ext uri="{BB962C8B-B14F-4D97-AF65-F5344CB8AC3E}">
        <p14:creationId xmlns:p14="http://schemas.microsoft.com/office/powerpoint/2010/main" val="3793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business is often governed by various policies that define practices and actions involving product production and customer service. This is often common in both virtual and physical business stores. An excellent example of these policies is the customer service policy, which comprises a document guiding how to ensure customer success and satisfaction (</a:t>
            </a:r>
            <a:r>
              <a:rPr lang="en-US" dirty="0" err="1"/>
              <a:t>Habel</a:t>
            </a:r>
            <a:r>
              <a:rPr lang="en-US" dirty="0"/>
              <a:t> et al., 2020). Another example is product policy, which involves general rules concerned with defining the products availed by the business, including the types, volume, and products presented to customers for sale. Notably, different companies employ different policy types depending on factors such as the magnitude and products presented.</a:t>
            </a:r>
          </a:p>
        </p:txBody>
      </p:sp>
      <p:sp>
        <p:nvSpPr>
          <p:cNvPr id="4" name="Slide Number Placeholder 3"/>
          <p:cNvSpPr>
            <a:spLocks noGrp="1"/>
          </p:cNvSpPr>
          <p:nvPr>
            <p:ph type="sldNum" sz="quarter" idx="5"/>
          </p:nvPr>
        </p:nvSpPr>
        <p:spPr/>
        <p:txBody>
          <a:bodyPr/>
          <a:lstStyle/>
          <a:p>
            <a:fld id="{F16D526F-9E31-4490-AE55-F332C7DFBF4B}" type="slidenum">
              <a:rPr lang="en-US" smtClean="0"/>
              <a:t>2</a:t>
            </a:fld>
            <a:endParaRPr lang="en-US"/>
          </a:p>
        </p:txBody>
      </p:sp>
    </p:spTree>
    <p:extLst>
      <p:ext uri="{BB962C8B-B14F-4D97-AF65-F5344CB8AC3E}">
        <p14:creationId xmlns:p14="http://schemas.microsoft.com/office/powerpoint/2010/main" val="272921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selected store is Walmart, which provides goods in retail and wholesale. Moreover, due to the company's magnitude, Walmart uses a variety of methods via which customers get access to products since it is both an online and a brick-and-mortar (BAM) store. Moreover, it also has various customer service and product policies. An excellent example is the product return policy, which forms part of customer service since it governs the ability of customers to return damaged or unwanted goods previously purchased </a:t>
            </a:r>
            <a:r>
              <a:rPr lang="en-US" sz="2800" dirty="0"/>
              <a:t>(Hunt et al., 2018)</a:t>
            </a:r>
            <a:r>
              <a:rPr lang="en-US" sz="1800" dirty="0">
                <a:effectLst/>
                <a:latin typeface="Times New Roman" panose="02020603050405020304" pitchFamily="18" charset="0"/>
                <a:ea typeface="Calibri" panose="020F0502020204030204" pitchFamily="34" charset="0"/>
              </a:rPr>
              <a:t>. In this case, Walmart allows for the return of products within 90 days of purchase, with the exception of products such as computers, tablets, and digital cameras, which should be returned with 15 days of receipt.</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3</a:t>
            </a:fld>
            <a:endParaRPr lang="en-US"/>
          </a:p>
        </p:txBody>
      </p:sp>
    </p:spTree>
    <p:extLst>
      <p:ext uri="{BB962C8B-B14F-4D97-AF65-F5344CB8AC3E}">
        <p14:creationId xmlns:p14="http://schemas.microsoft.com/office/powerpoint/2010/main" val="384622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One of the major competitors of Walmart is Target, which is also a retail store, mainly a BAM store. In order to ensure that the quality of products presented to the customers are of high quality and customers are satisfied with the services provided, various policies exist in the company. Similar to Walmart, Target has a product return policy. Moreover, the return policy also bases on the return of purchased goods within 90 days of receipt </a:t>
            </a:r>
            <a:r>
              <a:rPr lang="en-US" sz="2800" dirty="0"/>
              <a:t>(</a:t>
            </a:r>
            <a:r>
              <a:rPr lang="en-US" sz="2800" dirty="0" err="1"/>
              <a:t>Matloob</a:t>
            </a:r>
            <a:r>
              <a:rPr lang="en-US" sz="2800" dirty="0"/>
              <a:t>, 2019)</a:t>
            </a:r>
            <a:r>
              <a:rPr lang="en-US" sz="1800" dirty="0">
                <a:effectLst/>
                <a:latin typeface="Times New Roman" panose="02020603050405020304" pitchFamily="18" charset="0"/>
                <a:ea typeface="Calibri" panose="020F0502020204030204" pitchFamily="34" charset="0"/>
              </a:rPr>
              <a:t>. However, this return policy often varies depending on the type of goods under consideration. Precisely, for a target-owned-brand item, Target allows the return or exchange of the product up to a year after the receipt of the product. In addition, Target often does not allow returns on products such as video games and software products already opened.</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4</a:t>
            </a:fld>
            <a:endParaRPr lang="en-US"/>
          </a:p>
        </p:txBody>
      </p:sp>
    </p:spTree>
    <p:extLst>
      <p:ext uri="{BB962C8B-B14F-4D97-AF65-F5344CB8AC3E}">
        <p14:creationId xmlns:p14="http://schemas.microsoft.com/office/powerpoint/2010/main" val="34664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Both return policies of Walmart and Target are similar; however, the terms and conditions provided for each business are different, which brings about a slight difference. Based on the evaluation of the two return policies, one of the positive aspects evident is that both policies allow for the return of products within a long period of 90 days </a:t>
            </a:r>
            <a:r>
              <a:rPr lang="en-US" sz="1800" dirty="0"/>
              <a:t>(</a:t>
            </a:r>
            <a:r>
              <a:rPr lang="en-US" sz="1800" dirty="0" err="1"/>
              <a:t>Matloob</a:t>
            </a:r>
            <a:r>
              <a:rPr lang="en-US" sz="1800" dirty="0"/>
              <a:t>, 2019)</a:t>
            </a:r>
            <a:r>
              <a:rPr lang="en-US" sz="1800" dirty="0">
                <a:effectLst/>
                <a:latin typeface="Times New Roman" panose="02020603050405020304" pitchFamily="18" charset="0"/>
                <a:ea typeface="Calibri" panose="020F0502020204030204" pitchFamily="34" charset="0"/>
              </a:rPr>
              <a:t>. This is a positive aspect because one of the factors used to gauge the effectiveness of a return policy is the period allowed for the return. Therefore, in most cases, this allows for the consumer to experience the products with the opportunity to return them in case of any challenges, as outlined by the policy.</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5</a:t>
            </a:fld>
            <a:endParaRPr lang="en-US"/>
          </a:p>
        </p:txBody>
      </p:sp>
    </p:spTree>
    <p:extLst>
      <p:ext uri="{BB962C8B-B14F-4D97-AF65-F5344CB8AC3E}">
        <p14:creationId xmlns:p14="http://schemas.microsoft.com/office/powerpoint/2010/main" val="181921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Although both policies have various positive aspects that make it favorable for customer service, they also have various negative aspects; for example, both offer the return of electronics within 90 days. This is perceived to be a negative aspect since electronics vary when it comes to durability and operation. In most cases, depending on the type of electronic, the return period is more extended than most products. Therefore, both businesses should consider increasing the return period of electronics based on the type. Although both have exceptions in the return policy, many are based on the type of product under consideration </a:t>
            </a:r>
            <a:r>
              <a:rPr lang="en-US" sz="1800" dirty="0"/>
              <a:t>(</a:t>
            </a:r>
            <a:r>
              <a:rPr lang="en-US" sz="1800" dirty="0" err="1"/>
              <a:t>Matloob</a:t>
            </a:r>
            <a:r>
              <a:rPr lang="en-US" sz="1800" dirty="0"/>
              <a:t>, 2019)</a:t>
            </a:r>
            <a:r>
              <a:rPr lang="en-US" sz="1800" dirty="0">
                <a:effectLst/>
                <a:latin typeface="Times New Roman" panose="02020603050405020304" pitchFamily="18" charset="0"/>
                <a:ea typeface="Calibri" panose="020F0502020204030204" pitchFamily="34" charset="0"/>
              </a:rPr>
              <a:t>. This approach should also be adopted when addressing the return policy of electronics.</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6</a:t>
            </a:fld>
            <a:endParaRPr lang="en-US"/>
          </a:p>
        </p:txBody>
      </p:sp>
    </p:spTree>
    <p:extLst>
      <p:ext uri="{BB962C8B-B14F-4D97-AF65-F5344CB8AC3E}">
        <p14:creationId xmlns:p14="http://schemas.microsoft.com/office/powerpoint/2010/main" val="160125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of the significant changes I would recommend is for the policies to be flexible. This is because, over time, the economy has been hit by various changes, adversely affecting the ability of customers to make purchases and returns. An excellent example is a global pandemic currently affecting the economy, which is covid-19. In the face of these adverse conditions, many people have inadequate finances to maintain their livelihoods. Therefore, flexibility should be evident in the adopted return policies to allow customers the time to make better financial decisions and make the returns conveniently </a:t>
            </a:r>
            <a:r>
              <a:rPr lang="en-US" sz="2800" dirty="0"/>
              <a:t>(</a:t>
            </a:r>
            <a:r>
              <a:rPr lang="en-US" sz="2800" dirty="0" err="1"/>
              <a:t>Habel</a:t>
            </a:r>
            <a:r>
              <a:rPr lang="en-US" sz="2800"/>
              <a:t> et al., 2020)</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excellent example of the desired flexibility is additional time to the return period and providing a wide range of media to make the returns.</a:t>
            </a:r>
          </a:p>
          <a:p>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7</a:t>
            </a:fld>
            <a:endParaRPr lang="en-US"/>
          </a:p>
        </p:txBody>
      </p:sp>
    </p:spTree>
    <p:extLst>
      <p:ext uri="{BB962C8B-B14F-4D97-AF65-F5344CB8AC3E}">
        <p14:creationId xmlns:p14="http://schemas.microsoft.com/office/powerpoint/2010/main" val="4274747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7/14/2021</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7/14/2021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7/14/2021</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A5A1-2E8C-4F97-9089-DB32F0302376}"/>
              </a:ext>
            </a:extLst>
          </p:cNvPr>
          <p:cNvSpPr>
            <a:spLocks noGrp="1"/>
          </p:cNvSpPr>
          <p:nvPr>
            <p:ph type="ctrTitle"/>
          </p:nvPr>
        </p:nvSpPr>
        <p:spPr>
          <a:xfrm>
            <a:off x="1154956" y="1230457"/>
            <a:ext cx="5021913" cy="2676525"/>
          </a:xfrm>
        </p:spPr>
        <p:txBody>
          <a:bodyPr/>
          <a:lstStyle/>
          <a:p>
            <a:pPr algn="ctr"/>
            <a:r>
              <a:rPr lang="en-US" dirty="0"/>
              <a:t>Sales and Advertising Power</a:t>
            </a:r>
          </a:p>
        </p:txBody>
      </p:sp>
      <p:sp>
        <p:nvSpPr>
          <p:cNvPr id="3" name="Subtitle 2">
            <a:extLst>
              <a:ext uri="{FF2B5EF4-FFF2-40B4-BE49-F238E27FC236}">
                <a16:creationId xmlns:a16="http://schemas.microsoft.com/office/drawing/2014/main" id="{43A2FFF8-8F7E-4D96-BFD1-B4194E48360D}"/>
              </a:ext>
            </a:extLst>
          </p:cNvPr>
          <p:cNvSpPr>
            <a:spLocks noGrp="1"/>
          </p:cNvSpPr>
          <p:nvPr>
            <p:ph type="subTitle" idx="1"/>
          </p:nvPr>
        </p:nvSpPr>
        <p:spPr>
          <a:xfrm>
            <a:off x="1154955" y="3906982"/>
            <a:ext cx="4941045" cy="980902"/>
          </a:xfrm>
        </p:spPr>
        <p:txBody>
          <a:bodyPr>
            <a:normAutofit fontScale="92500" lnSpcReduction="20000"/>
          </a:bodyPr>
          <a:lstStyle/>
          <a:p>
            <a:pPr algn="ctr"/>
            <a:r>
              <a:rPr lang="en-US" sz="3600" cap="none" dirty="0"/>
              <a:t>Customer Service Policy</a:t>
            </a:r>
          </a:p>
        </p:txBody>
      </p:sp>
      <p:pic>
        <p:nvPicPr>
          <p:cNvPr id="5" name="Picture 4">
            <a:extLst>
              <a:ext uri="{FF2B5EF4-FFF2-40B4-BE49-F238E27FC236}">
                <a16:creationId xmlns:a16="http://schemas.microsoft.com/office/drawing/2014/main" id="{E7F69812-D0AA-4D9A-BB6E-E8DABF0BED1C}"/>
              </a:ext>
            </a:extLst>
          </p:cNvPr>
          <p:cNvPicPr>
            <a:picLocks noChangeAspect="1"/>
          </p:cNvPicPr>
          <p:nvPr/>
        </p:nvPicPr>
        <p:blipFill>
          <a:blip r:embed="rId2"/>
          <a:stretch>
            <a:fillRect/>
          </a:stretch>
        </p:blipFill>
        <p:spPr>
          <a:xfrm>
            <a:off x="6176869" y="1995228"/>
            <a:ext cx="4876800" cy="2676525"/>
          </a:xfrm>
          <a:prstGeom prst="rect">
            <a:avLst/>
          </a:prstGeom>
        </p:spPr>
      </p:pic>
    </p:spTree>
    <p:extLst>
      <p:ext uri="{BB962C8B-B14F-4D97-AF65-F5344CB8AC3E}">
        <p14:creationId xmlns:p14="http://schemas.microsoft.com/office/powerpoint/2010/main" val="66200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D7F1-8507-4A6D-995F-A685EECEE464}"/>
              </a:ext>
            </a:extLst>
          </p:cNvPr>
          <p:cNvSpPr>
            <a:spLocks noGrp="1"/>
          </p:cNvSpPr>
          <p:nvPr>
            <p:ph type="title"/>
          </p:nvPr>
        </p:nvSpPr>
        <p:spPr/>
        <p:txBody>
          <a:bodyPr/>
          <a:lstStyle/>
          <a:p>
            <a:pPr algn="ctr"/>
            <a:r>
              <a:rPr lang="en-US" dirty="0"/>
              <a:t>Customer Service and Product Policies</a:t>
            </a:r>
          </a:p>
        </p:txBody>
      </p:sp>
      <p:sp>
        <p:nvSpPr>
          <p:cNvPr id="3" name="Content Placeholder 2">
            <a:extLst>
              <a:ext uri="{FF2B5EF4-FFF2-40B4-BE49-F238E27FC236}">
                <a16:creationId xmlns:a16="http://schemas.microsoft.com/office/drawing/2014/main" id="{4AAAA123-4A65-4012-A117-31789F5556EC}"/>
              </a:ext>
            </a:extLst>
          </p:cNvPr>
          <p:cNvSpPr>
            <a:spLocks noGrp="1"/>
          </p:cNvSpPr>
          <p:nvPr>
            <p:ph idx="1"/>
          </p:nvPr>
        </p:nvSpPr>
        <p:spPr/>
        <p:txBody>
          <a:bodyPr/>
          <a:lstStyle/>
          <a:p>
            <a:r>
              <a:rPr lang="en-US" dirty="0"/>
              <a:t>All businesses are often governed by different policies that define the practices involved.</a:t>
            </a:r>
          </a:p>
          <a:p>
            <a:r>
              <a:rPr lang="en-US" dirty="0"/>
              <a:t>Some of the commonly employed policies include product policy and customer service policy.</a:t>
            </a:r>
          </a:p>
          <a:p>
            <a:r>
              <a:rPr lang="en-US" dirty="0"/>
              <a:t>These policies aim to present the most appropriate products and meet customer expectations (</a:t>
            </a:r>
            <a:r>
              <a:rPr lang="en-US" dirty="0" err="1"/>
              <a:t>Habel</a:t>
            </a:r>
            <a:r>
              <a:rPr lang="en-US" dirty="0"/>
              <a:t> et al., 2020).</a:t>
            </a:r>
          </a:p>
          <a:p>
            <a:r>
              <a:rPr lang="en-US" dirty="0"/>
              <a:t>Due to existing differences between businesses, the adopted policies also differ.</a:t>
            </a:r>
          </a:p>
          <a:p>
            <a:endParaRPr lang="en-US" dirty="0"/>
          </a:p>
        </p:txBody>
      </p:sp>
    </p:spTree>
    <p:extLst>
      <p:ext uri="{BB962C8B-B14F-4D97-AF65-F5344CB8AC3E}">
        <p14:creationId xmlns:p14="http://schemas.microsoft.com/office/powerpoint/2010/main" val="127320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ABAF-6579-445E-BB51-1E272EC59F51}"/>
              </a:ext>
            </a:extLst>
          </p:cNvPr>
          <p:cNvSpPr>
            <a:spLocks noGrp="1"/>
          </p:cNvSpPr>
          <p:nvPr>
            <p:ph type="title"/>
          </p:nvPr>
        </p:nvSpPr>
        <p:spPr>
          <a:xfrm>
            <a:off x="1153907" y="897775"/>
            <a:ext cx="4382369" cy="1712421"/>
          </a:xfrm>
        </p:spPr>
        <p:txBody>
          <a:bodyPr>
            <a:normAutofit fontScale="90000"/>
          </a:bodyPr>
          <a:lstStyle/>
          <a:p>
            <a:pPr algn="ctr"/>
            <a:r>
              <a:rPr lang="en-US" dirty="0"/>
              <a:t>Walmart Customer Service and Product Policies</a:t>
            </a:r>
          </a:p>
        </p:txBody>
      </p:sp>
      <p:pic>
        <p:nvPicPr>
          <p:cNvPr id="6" name="Picture Placeholder 5">
            <a:extLst>
              <a:ext uri="{FF2B5EF4-FFF2-40B4-BE49-F238E27FC236}">
                <a16:creationId xmlns:a16="http://schemas.microsoft.com/office/drawing/2014/main" id="{641F136C-D374-47B0-A0C4-95206CCDA68F}"/>
              </a:ext>
            </a:extLst>
          </p:cNvPr>
          <p:cNvPicPr>
            <a:picLocks noGrp="1" noChangeAspect="1"/>
          </p:cNvPicPr>
          <p:nvPr>
            <p:ph type="pic" idx="1"/>
          </p:nvPr>
        </p:nvPicPr>
        <p:blipFill rotWithShape="1">
          <a:blip r:embed="rId3"/>
          <a:srcRect l="9778" r="5369"/>
          <a:stretch/>
        </p:blipFill>
        <p:spPr>
          <a:xfrm>
            <a:off x="6096000" y="1444332"/>
            <a:ext cx="5633772" cy="4426535"/>
          </a:xfrm>
        </p:spPr>
      </p:pic>
      <p:sp>
        <p:nvSpPr>
          <p:cNvPr id="3" name="Content Placeholder 2">
            <a:extLst>
              <a:ext uri="{FF2B5EF4-FFF2-40B4-BE49-F238E27FC236}">
                <a16:creationId xmlns:a16="http://schemas.microsoft.com/office/drawing/2014/main" id="{B218B431-180C-49D9-8A40-CCEB4FC08E79}"/>
              </a:ext>
            </a:extLst>
          </p:cNvPr>
          <p:cNvSpPr>
            <a:spLocks noGrp="1"/>
          </p:cNvSpPr>
          <p:nvPr>
            <p:ph type="body" sz="half" idx="2"/>
          </p:nvPr>
        </p:nvSpPr>
        <p:spPr>
          <a:xfrm>
            <a:off x="1154954" y="2842953"/>
            <a:ext cx="4381321" cy="3027914"/>
          </a:xfrm>
        </p:spPr>
        <p:txBody>
          <a:bodyPr>
            <a:normAutofit/>
          </a:bodyPr>
          <a:lstStyle/>
          <a:p>
            <a:pPr marL="285750" indent="-285750">
              <a:buFont typeface="Wingdings" panose="05000000000000000000" pitchFamily="2" charset="2"/>
              <a:buChar char="Ø"/>
            </a:pPr>
            <a:r>
              <a:rPr lang="en-US" sz="1600" dirty="0"/>
              <a:t>Walmart is an international retail and wholesale store.</a:t>
            </a:r>
          </a:p>
          <a:p>
            <a:pPr marL="285750" indent="-285750">
              <a:buFont typeface="Wingdings" panose="05000000000000000000" pitchFamily="2" charset="2"/>
              <a:buChar char="Ø"/>
            </a:pPr>
            <a:r>
              <a:rPr lang="en-US" sz="1600" dirty="0"/>
              <a:t>It allows for the purchase of products both online and in physical shops.</a:t>
            </a:r>
          </a:p>
          <a:p>
            <a:pPr marL="285750" indent="-285750">
              <a:buFont typeface="Wingdings" panose="05000000000000000000" pitchFamily="2" charset="2"/>
              <a:buChar char="Ø"/>
            </a:pPr>
            <a:r>
              <a:rPr lang="en-US" sz="1600" dirty="0"/>
              <a:t>It employs various customer service and product policies, for example, the product return policy.</a:t>
            </a:r>
          </a:p>
          <a:p>
            <a:pPr marL="285750" indent="-285750">
              <a:buFont typeface="Wingdings" panose="05000000000000000000" pitchFamily="2" charset="2"/>
              <a:buChar char="Ø"/>
            </a:pPr>
            <a:r>
              <a:rPr lang="en-US" sz="1600" dirty="0"/>
              <a:t>The return policy in Walmart allows for a return of a product within 90 days of receipt (Hunt et al., 2018).</a:t>
            </a:r>
          </a:p>
        </p:txBody>
      </p:sp>
    </p:spTree>
    <p:extLst>
      <p:ext uri="{BB962C8B-B14F-4D97-AF65-F5344CB8AC3E}">
        <p14:creationId xmlns:p14="http://schemas.microsoft.com/office/powerpoint/2010/main" val="336022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01AB-1457-46F2-B162-C72AAAE6B728}"/>
              </a:ext>
            </a:extLst>
          </p:cNvPr>
          <p:cNvSpPr>
            <a:spLocks noGrp="1"/>
          </p:cNvSpPr>
          <p:nvPr>
            <p:ph type="title"/>
          </p:nvPr>
        </p:nvSpPr>
        <p:spPr>
          <a:xfrm>
            <a:off x="1153907" y="764772"/>
            <a:ext cx="4448871" cy="1629294"/>
          </a:xfrm>
        </p:spPr>
        <p:txBody>
          <a:bodyPr>
            <a:normAutofit fontScale="90000"/>
          </a:bodyPr>
          <a:lstStyle/>
          <a:p>
            <a:pPr algn="ctr"/>
            <a:r>
              <a:rPr lang="en-US" dirty="0"/>
              <a:t>Target Customer Service and Product Policies</a:t>
            </a:r>
          </a:p>
        </p:txBody>
      </p:sp>
      <p:pic>
        <p:nvPicPr>
          <p:cNvPr id="6" name="Picture Placeholder 5">
            <a:extLst>
              <a:ext uri="{FF2B5EF4-FFF2-40B4-BE49-F238E27FC236}">
                <a16:creationId xmlns:a16="http://schemas.microsoft.com/office/drawing/2014/main" id="{7EF65CB3-ACFC-4A36-987C-80E9805425BC}"/>
              </a:ext>
            </a:extLst>
          </p:cNvPr>
          <p:cNvPicPr>
            <a:picLocks noGrp="1" noChangeAspect="1"/>
          </p:cNvPicPr>
          <p:nvPr>
            <p:ph type="pic" idx="1"/>
          </p:nvPr>
        </p:nvPicPr>
        <p:blipFill rotWithShape="1">
          <a:blip r:embed="rId3"/>
          <a:srcRect l="4587" r="8508"/>
          <a:stretch/>
        </p:blipFill>
        <p:spPr>
          <a:xfrm>
            <a:off x="6076942" y="1534809"/>
            <a:ext cx="5592873" cy="4245581"/>
          </a:xfrm>
        </p:spPr>
      </p:pic>
      <p:sp>
        <p:nvSpPr>
          <p:cNvPr id="3" name="Content Placeholder 2">
            <a:extLst>
              <a:ext uri="{FF2B5EF4-FFF2-40B4-BE49-F238E27FC236}">
                <a16:creationId xmlns:a16="http://schemas.microsoft.com/office/drawing/2014/main" id="{80BF4586-4DB8-42A3-8865-20261D7430FE}"/>
              </a:ext>
            </a:extLst>
          </p:cNvPr>
          <p:cNvSpPr>
            <a:spLocks noGrp="1"/>
          </p:cNvSpPr>
          <p:nvPr>
            <p:ph type="body" sz="half" idx="2"/>
          </p:nvPr>
        </p:nvSpPr>
        <p:spPr>
          <a:xfrm>
            <a:off x="1154954" y="2394067"/>
            <a:ext cx="4447823" cy="3507970"/>
          </a:xfrm>
        </p:spPr>
        <p:txBody>
          <a:bodyPr>
            <a:noAutofit/>
          </a:bodyPr>
          <a:lstStyle/>
          <a:p>
            <a:pPr marL="285750" indent="-285750">
              <a:buFont typeface="Wingdings" panose="05000000000000000000" pitchFamily="2" charset="2"/>
              <a:buChar char="Ø"/>
            </a:pPr>
            <a:r>
              <a:rPr lang="en-US" sz="1600" dirty="0"/>
              <a:t>Target is a significant competitor to Walmart and offers retail services.</a:t>
            </a:r>
          </a:p>
          <a:p>
            <a:pPr marL="285750" indent="-285750">
              <a:buFont typeface="Wingdings" panose="05000000000000000000" pitchFamily="2" charset="2"/>
              <a:buChar char="Ø"/>
            </a:pPr>
            <a:r>
              <a:rPr lang="en-US" sz="1600" dirty="0"/>
              <a:t>In order to meet the customers' expectations and needs, operations in the business are governed by various policies. </a:t>
            </a:r>
          </a:p>
          <a:p>
            <a:pPr marL="285750" indent="-285750">
              <a:buFont typeface="Wingdings" panose="05000000000000000000" pitchFamily="2" charset="2"/>
              <a:buChar char="Ø"/>
            </a:pPr>
            <a:r>
              <a:rPr lang="en-US" sz="1600" dirty="0"/>
              <a:t>The return policy is one of the enacted policies.</a:t>
            </a:r>
          </a:p>
          <a:p>
            <a:pPr marL="285750" indent="-285750">
              <a:buFont typeface="Wingdings" panose="05000000000000000000" pitchFamily="2" charset="2"/>
              <a:buChar char="Ø"/>
            </a:pPr>
            <a:r>
              <a:rPr lang="en-US" sz="1600" dirty="0"/>
              <a:t>At Target, the return of purchased products is allowed within 90 days of receipt, but with various exceptions (</a:t>
            </a:r>
            <a:r>
              <a:rPr lang="en-US" sz="1600" dirty="0" err="1"/>
              <a:t>Matloob</a:t>
            </a:r>
            <a:r>
              <a:rPr lang="en-US" sz="1600" dirty="0"/>
              <a:t>, 2019).</a:t>
            </a:r>
          </a:p>
        </p:txBody>
      </p:sp>
    </p:spTree>
    <p:extLst>
      <p:ext uri="{BB962C8B-B14F-4D97-AF65-F5344CB8AC3E}">
        <p14:creationId xmlns:p14="http://schemas.microsoft.com/office/powerpoint/2010/main" val="324718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AB9E-1392-466B-88A6-81869364EAC9}"/>
              </a:ext>
            </a:extLst>
          </p:cNvPr>
          <p:cNvSpPr>
            <a:spLocks noGrp="1"/>
          </p:cNvSpPr>
          <p:nvPr>
            <p:ph type="title"/>
          </p:nvPr>
        </p:nvSpPr>
        <p:spPr/>
        <p:txBody>
          <a:bodyPr/>
          <a:lstStyle/>
          <a:p>
            <a:pPr algn="ctr"/>
            <a:r>
              <a:rPr lang="en-US" dirty="0"/>
              <a:t>Comparison of the two Policies</a:t>
            </a:r>
          </a:p>
        </p:txBody>
      </p:sp>
      <p:sp>
        <p:nvSpPr>
          <p:cNvPr id="3" name="Content Placeholder 2">
            <a:extLst>
              <a:ext uri="{FF2B5EF4-FFF2-40B4-BE49-F238E27FC236}">
                <a16:creationId xmlns:a16="http://schemas.microsoft.com/office/drawing/2014/main" id="{95791144-E365-45CC-A069-BA405BA98ED2}"/>
              </a:ext>
            </a:extLst>
          </p:cNvPr>
          <p:cNvSpPr>
            <a:spLocks noGrp="1"/>
          </p:cNvSpPr>
          <p:nvPr>
            <p:ph idx="1"/>
          </p:nvPr>
        </p:nvSpPr>
        <p:spPr/>
        <p:txBody>
          <a:bodyPr/>
          <a:lstStyle/>
          <a:p>
            <a:r>
              <a:rPr lang="en-US" dirty="0"/>
              <a:t>Positive Aspects</a:t>
            </a:r>
          </a:p>
          <a:p>
            <a:r>
              <a:rPr lang="en-US" dirty="0"/>
              <a:t>Both return policies are similar, but with differences depending on the type of product under consideration.</a:t>
            </a:r>
          </a:p>
          <a:p>
            <a:r>
              <a:rPr lang="en-US" dirty="0"/>
              <a:t>In business, one of the major factors used by customers to evaluate the aspects f any return policy is the duration allowed for the returns </a:t>
            </a:r>
            <a:r>
              <a:rPr lang="en-US" sz="1800" dirty="0"/>
              <a:t>(</a:t>
            </a:r>
            <a:r>
              <a:rPr lang="en-US" sz="1800" dirty="0" err="1"/>
              <a:t>Matloob</a:t>
            </a:r>
            <a:r>
              <a:rPr lang="en-US" sz="1800" dirty="0"/>
              <a:t>, 2019).</a:t>
            </a:r>
            <a:endParaRPr lang="en-US" dirty="0"/>
          </a:p>
          <a:p>
            <a:r>
              <a:rPr lang="en-US" dirty="0"/>
              <a:t>Therefore, one of the positive aspects common to both policies is that they provide an extended return period, allowing for customers to evaluate the products.</a:t>
            </a:r>
          </a:p>
          <a:p>
            <a:endParaRPr lang="en-US" dirty="0"/>
          </a:p>
        </p:txBody>
      </p:sp>
    </p:spTree>
    <p:extLst>
      <p:ext uri="{BB962C8B-B14F-4D97-AF65-F5344CB8AC3E}">
        <p14:creationId xmlns:p14="http://schemas.microsoft.com/office/powerpoint/2010/main" val="251532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5C40-AE7B-41CA-8622-B35846F612F4}"/>
              </a:ext>
            </a:extLst>
          </p:cNvPr>
          <p:cNvSpPr>
            <a:spLocks noGrp="1"/>
          </p:cNvSpPr>
          <p:nvPr>
            <p:ph type="title"/>
          </p:nvPr>
        </p:nvSpPr>
        <p:spPr/>
        <p:txBody>
          <a:bodyPr/>
          <a:lstStyle/>
          <a:p>
            <a:pPr algn="ctr"/>
            <a:r>
              <a:rPr lang="en-US" dirty="0"/>
              <a:t>Comparison of the two Policies Continuation</a:t>
            </a:r>
          </a:p>
        </p:txBody>
      </p:sp>
      <p:sp>
        <p:nvSpPr>
          <p:cNvPr id="3" name="Content Placeholder 2">
            <a:extLst>
              <a:ext uri="{FF2B5EF4-FFF2-40B4-BE49-F238E27FC236}">
                <a16:creationId xmlns:a16="http://schemas.microsoft.com/office/drawing/2014/main" id="{ABEE8CBB-CC41-4ED9-9756-07605406200F}"/>
              </a:ext>
            </a:extLst>
          </p:cNvPr>
          <p:cNvSpPr>
            <a:spLocks noGrp="1"/>
          </p:cNvSpPr>
          <p:nvPr>
            <p:ph idx="1"/>
          </p:nvPr>
        </p:nvSpPr>
        <p:spPr/>
        <p:txBody>
          <a:bodyPr/>
          <a:lstStyle/>
          <a:p>
            <a:r>
              <a:rPr lang="en-US" dirty="0"/>
              <a:t>Negative Aspects</a:t>
            </a:r>
          </a:p>
          <a:p>
            <a:r>
              <a:rPr lang="en-US" dirty="0"/>
              <a:t>The significant negative aspect considered is associated with the return period allocated to electronics.</a:t>
            </a:r>
          </a:p>
          <a:p>
            <a:r>
              <a:rPr lang="en-US" dirty="0"/>
              <a:t>Different electronics function differently and cost different amounts, which should be considered in the allocated return policy.</a:t>
            </a:r>
          </a:p>
          <a:p>
            <a:r>
              <a:rPr lang="en-US" dirty="0"/>
              <a:t>Although Walmart and Target have different policies governing different products, this should also be applied in electronics </a:t>
            </a:r>
            <a:r>
              <a:rPr lang="en-US" sz="1800" dirty="0"/>
              <a:t>(</a:t>
            </a:r>
            <a:r>
              <a:rPr lang="en-US" sz="1800" dirty="0" err="1"/>
              <a:t>Matloob</a:t>
            </a:r>
            <a:r>
              <a:rPr lang="en-US" sz="1800" dirty="0"/>
              <a:t>, 2019)</a:t>
            </a:r>
            <a:r>
              <a:rPr lang="en-US" dirty="0"/>
              <a:t>.</a:t>
            </a:r>
          </a:p>
          <a:p>
            <a:endParaRPr lang="en-US" dirty="0"/>
          </a:p>
        </p:txBody>
      </p:sp>
    </p:spTree>
    <p:extLst>
      <p:ext uri="{BB962C8B-B14F-4D97-AF65-F5344CB8AC3E}">
        <p14:creationId xmlns:p14="http://schemas.microsoft.com/office/powerpoint/2010/main" val="119744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245B-536F-4674-B3D1-9F053FEC1FA7}"/>
              </a:ext>
            </a:extLst>
          </p:cNvPr>
          <p:cNvSpPr>
            <a:spLocks noGrp="1"/>
          </p:cNvSpPr>
          <p:nvPr>
            <p:ph type="title"/>
          </p:nvPr>
        </p:nvSpPr>
        <p:spPr/>
        <p:txBody>
          <a:bodyPr/>
          <a:lstStyle/>
          <a:p>
            <a:pPr algn="ctr"/>
            <a:r>
              <a:rPr lang="en-US" dirty="0"/>
              <a:t>Proposed Change</a:t>
            </a:r>
          </a:p>
        </p:txBody>
      </p:sp>
      <p:sp>
        <p:nvSpPr>
          <p:cNvPr id="3" name="Content Placeholder 2">
            <a:extLst>
              <a:ext uri="{FF2B5EF4-FFF2-40B4-BE49-F238E27FC236}">
                <a16:creationId xmlns:a16="http://schemas.microsoft.com/office/drawing/2014/main" id="{F1706169-9694-4D83-9426-9051F11EB3B9}"/>
              </a:ext>
            </a:extLst>
          </p:cNvPr>
          <p:cNvSpPr>
            <a:spLocks noGrp="1"/>
          </p:cNvSpPr>
          <p:nvPr>
            <p:ph idx="1"/>
          </p:nvPr>
        </p:nvSpPr>
        <p:spPr/>
        <p:txBody>
          <a:bodyPr/>
          <a:lstStyle/>
          <a:p>
            <a:r>
              <a:rPr lang="en-US" dirty="0"/>
              <a:t>I would recommend adopting flexibility in the existing policies to respond to the changes in the economy effectively (</a:t>
            </a:r>
            <a:r>
              <a:rPr lang="en-US" dirty="0" err="1"/>
              <a:t>Habel</a:t>
            </a:r>
            <a:r>
              <a:rPr lang="en-US" dirty="0"/>
              <a:t> et al., 2020).</a:t>
            </a:r>
          </a:p>
          <a:p>
            <a:r>
              <a:rPr lang="en-US" dirty="0"/>
              <a:t>An excellent example of the changes experienced is the existence of a global pandemic affecting economic activities.</a:t>
            </a:r>
          </a:p>
          <a:p>
            <a:r>
              <a:rPr lang="en-US" dirty="0"/>
              <a:t>This change can be implemented by adding days to the return period and diversification of media through which customers can make the returns.</a:t>
            </a:r>
          </a:p>
          <a:p>
            <a:endParaRPr lang="en-US" dirty="0"/>
          </a:p>
        </p:txBody>
      </p:sp>
    </p:spTree>
    <p:extLst>
      <p:ext uri="{BB962C8B-B14F-4D97-AF65-F5344CB8AC3E}">
        <p14:creationId xmlns:p14="http://schemas.microsoft.com/office/powerpoint/2010/main" val="141979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4FE4-F47E-4998-B489-362662E87D6B}"/>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74493EC4-1D0E-43DE-B0C1-4A26B4662237}"/>
              </a:ext>
            </a:extLst>
          </p:cNvPr>
          <p:cNvSpPr>
            <a:spLocks noGrp="1"/>
          </p:cNvSpPr>
          <p:nvPr>
            <p:ph idx="1"/>
          </p:nvPr>
        </p:nvSpPr>
        <p:spPr/>
        <p:txBody>
          <a:bodyPr/>
          <a:lstStyle/>
          <a:p>
            <a:r>
              <a:rPr lang="en-US" dirty="0" err="1"/>
              <a:t>Habel</a:t>
            </a:r>
            <a:r>
              <a:rPr lang="en-US" dirty="0"/>
              <a:t>, J., </a:t>
            </a:r>
            <a:r>
              <a:rPr lang="en-US" dirty="0" err="1"/>
              <a:t>Kassemeier</a:t>
            </a:r>
            <a:r>
              <a:rPr lang="en-US" dirty="0"/>
              <a:t>, R., </a:t>
            </a:r>
            <a:r>
              <a:rPr lang="en-US" dirty="0" err="1"/>
              <a:t>Alavi</a:t>
            </a:r>
            <a:r>
              <a:rPr lang="en-US" dirty="0"/>
              <a:t>, S., </a:t>
            </a:r>
            <a:r>
              <a:rPr lang="en-US" dirty="0" err="1"/>
              <a:t>Haaf</a:t>
            </a:r>
            <a:r>
              <a:rPr lang="en-US" dirty="0"/>
              <a:t>, P., Schmitz, C., &amp; </a:t>
            </a:r>
            <a:r>
              <a:rPr lang="en-US" dirty="0" err="1"/>
              <a:t>Wieseke</a:t>
            </a:r>
            <a:r>
              <a:rPr lang="en-US" dirty="0"/>
              <a:t>, J. (2020). When do customers perceive customer-centricity? The role of a firm's and salespeople's customer orientation. Journal of Personal Selling &amp; Sales Management, 40(1), 25-42.</a:t>
            </a:r>
          </a:p>
          <a:p>
            <a:r>
              <a:rPr lang="en-US" dirty="0"/>
              <a:t>Hunt, I., Watts, A., &amp; Bryant, S. K. (2018). Walmart’s international expansion: successes and miscalculations. Journal of Business Strategy.</a:t>
            </a:r>
          </a:p>
          <a:p>
            <a:r>
              <a:rPr lang="en-US" dirty="0" err="1"/>
              <a:t>Matloob</a:t>
            </a:r>
            <a:r>
              <a:rPr lang="en-US" dirty="0"/>
              <a:t>, A. (2019). Study on Success and Failure Depending on Organizational </a:t>
            </a:r>
            <a:r>
              <a:rPr lang="en-US" dirty="0" err="1"/>
              <a:t>Behaviour</a:t>
            </a:r>
            <a:r>
              <a:rPr lang="en-US" dirty="0"/>
              <a:t>. </a:t>
            </a:r>
            <a:r>
              <a:rPr lang="en-US" dirty="0" err="1"/>
              <a:t>Nolegein</a:t>
            </a:r>
            <a:r>
              <a:rPr lang="en-US" dirty="0"/>
              <a:t>-Journal of Organizational Behavior and Management, 27-30.</a:t>
            </a:r>
          </a:p>
        </p:txBody>
      </p:sp>
    </p:spTree>
    <p:extLst>
      <p:ext uri="{BB962C8B-B14F-4D97-AF65-F5344CB8AC3E}">
        <p14:creationId xmlns:p14="http://schemas.microsoft.com/office/powerpoint/2010/main" val="3142589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TotalTime>
  <Words>1359</Words>
  <Application>Microsoft Office PowerPoint</Application>
  <PresentationFormat>Widescreen</PresentationFormat>
  <Paragraphs>47</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Times New Roman</vt:lpstr>
      <vt:lpstr>Wingdings</vt:lpstr>
      <vt:lpstr>Wingdings 3</vt:lpstr>
      <vt:lpstr>Ion Boardroom</vt:lpstr>
      <vt:lpstr>Sales and Advertising Power</vt:lpstr>
      <vt:lpstr>Customer Service and Product Policies</vt:lpstr>
      <vt:lpstr>Walmart Customer Service and Product Policies</vt:lpstr>
      <vt:lpstr>Target Customer Service and Product Policies</vt:lpstr>
      <vt:lpstr>Comparison of the two Policies</vt:lpstr>
      <vt:lpstr>Comparison of the two Policies Continuation</vt:lpstr>
      <vt:lpstr>Proposed Change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and Advertising Power</dc:title>
  <dc:creator>MAB</dc:creator>
  <cp:lastModifiedBy>Brandon Ferrel</cp:lastModifiedBy>
  <cp:revision>3</cp:revision>
  <dcterms:created xsi:type="dcterms:W3CDTF">2021-06-26T14:44:04Z</dcterms:created>
  <dcterms:modified xsi:type="dcterms:W3CDTF">2021-07-14T22:01:40Z</dcterms:modified>
</cp:coreProperties>
</file>